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Arial Black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CDBDB2-12ED-4DC5-9AE0-ADF261BA8959}">
  <a:tblStyle styleId="{EBCDBDB2-12ED-4DC5-9AE0-ADF261BA895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ArialBlack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973d5c0c3_0_2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d973d5c0c3_0_2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973d5c0c3_0_24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d973d5c0c3_0_2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973d5c0c3_2_1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973d5c0c3_2_1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973d5c0c3_0_2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d973d5c0c3_0_2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973d5c0c3_0_2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233" name="Google Shape;233;gd973d5c0c3_0_2617:notes"/>
          <p:cNvSpPr/>
          <p:nvPr>
            <p:ph idx="2" type="sldImg"/>
          </p:nvPr>
        </p:nvSpPr>
        <p:spPr>
          <a:xfrm>
            <a:off x="2143125" y="685800"/>
            <a:ext cx="2572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973d5c0c3_0_2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d973d5c0c3_0_2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973d5c0c3_0_2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d973d5c0c3_0_2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973d5c0c3_2_2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973d5c0c3_2_2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973d5c0c3_0_2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d973d5c0c3_0_2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973d5c0c3_0_2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d973d5c0c3_0_2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973d5c0c3_0_2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275" name="Google Shape;275;gd973d5c0c3_0_2634:notes"/>
          <p:cNvSpPr/>
          <p:nvPr>
            <p:ph idx="2" type="sldImg"/>
          </p:nvPr>
        </p:nvSpPr>
        <p:spPr>
          <a:xfrm>
            <a:off x="2143125" y="685800"/>
            <a:ext cx="2572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973d5c0c3_0_2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168" name="Google Shape;168;gd973d5c0c3_0_2592:notes"/>
          <p:cNvSpPr/>
          <p:nvPr>
            <p:ph idx="2" type="sldImg"/>
          </p:nvPr>
        </p:nvSpPr>
        <p:spPr>
          <a:xfrm>
            <a:off x="2143125" y="685800"/>
            <a:ext cx="2572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973d5c0c3_0_2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d973d5c0c3_0_26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973d5c0c3_0_2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287" name="Google Shape;287;gd973d5c0c3_0_2644:notes"/>
          <p:cNvSpPr/>
          <p:nvPr>
            <p:ph idx="2" type="sldImg"/>
          </p:nvPr>
        </p:nvSpPr>
        <p:spPr>
          <a:xfrm>
            <a:off x="2143125" y="685800"/>
            <a:ext cx="2572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973d5c0c3_0_2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294" name="Google Shape;294;gd973d5c0c3_0_2650:notes"/>
          <p:cNvSpPr/>
          <p:nvPr>
            <p:ph idx="2" type="sldImg"/>
          </p:nvPr>
        </p:nvSpPr>
        <p:spPr>
          <a:xfrm>
            <a:off x="2143125" y="685800"/>
            <a:ext cx="2572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973d5c0c3_0_2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300" name="Google Shape;300;gd973d5c0c3_0_2655:notes"/>
          <p:cNvSpPr/>
          <p:nvPr>
            <p:ph idx="2" type="sldImg"/>
          </p:nvPr>
        </p:nvSpPr>
        <p:spPr>
          <a:xfrm>
            <a:off x="2143125" y="685800"/>
            <a:ext cx="2572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973d5c0c3_2_4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973d5c0c3_2_4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973d5c0c3_2_3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973d5c0c3_2_3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973d5c0c3_2_3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973d5c0c3_2_3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973d5c0c3_2_3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d973d5c0c3_2_3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973d5c0c3_2_4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973d5c0c3_2_4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973d5c0c3_0_24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d973d5c0c3_0_2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973d5c0c3_0_24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d973d5c0c3_0_2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973d5c0c3_0_2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d973d5c0c3_0_2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973d5c0c3_0_24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d973d5c0c3_0_2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973d5c0c3_0_24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d973d5c0c3_0_2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973d5c0c3_0_24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d973d5c0c3_0_2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973d5c0c3_0_24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d973d5c0c3_0_2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1991911" y="761566"/>
            <a:ext cx="5160300" cy="29565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2141802" y="3281518"/>
            <a:ext cx="283200" cy="2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6683830" y="3281518"/>
            <a:ext cx="327300" cy="283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/>
          <p:nvPr/>
        </p:nvSpPr>
        <p:spPr>
          <a:xfrm rot="2700000">
            <a:off x="2275140" y="881424"/>
            <a:ext cx="16546" cy="359352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6728060" y="919458"/>
            <a:ext cx="283200" cy="2832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2151450" y="1662950"/>
            <a:ext cx="48201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1991850" y="3870425"/>
            <a:ext cx="51603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5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49300" y="1147425"/>
            <a:ext cx="7407000" cy="3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3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5"/>
          <p:cNvCxnSpPr/>
          <p:nvPr/>
        </p:nvCxnSpPr>
        <p:spPr>
          <a:xfrm>
            <a:off x="1128750" y="1995025"/>
            <a:ext cx="68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0" name="Google Shape;70;p15"/>
          <p:cNvSpPr txBox="1"/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6"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188400" y="188400"/>
            <a:ext cx="8767200" cy="47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282600" y="282600"/>
            <a:ext cx="8578800" cy="45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" name="Google Shape;77;p16"/>
          <p:cNvCxnSpPr/>
          <p:nvPr/>
        </p:nvCxnSpPr>
        <p:spPr>
          <a:xfrm>
            <a:off x="282600" y="4607275"/>
            <a:ext cx="423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16"/>
          <p:cNvCxnSpPr/>
          <p:nvPr/>
        </p:nvCxnSpPr>
        <p:spPr>
          <a:xfrm>
            <a:off x="8438400" y="536225"/>
            <a:ext cx="423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" name="Google Shape;79;p16"/>
          <p:cNvSpPr txBox="1"/>
          <p:nvPr>
            <p:ph type="title"/>
          </p:nvPr>
        </p:nvSpPr>
        <p:spPr>
          <a:xfrm>
            <a:off x="1960500" y="1302475"/>
            <a:ext cx="52230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960500" y="2331800"/>
            <a:ext cx="5223000" cy="1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4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0" y="3692275"/>
            <a:ext cx="9144087" cy="1364606"/>
          </a:xfrm>
          <a:custGeom>
            <a:rect b="b" l="l" r="r" t="t"/>
            <a:pathLst>
              <a:path extrusionOk="0" h="72779" w="472807">
                <a:moveTo>
                  <a:pt x="0" y="72779"/>
                </a:moveTo>
                <a:lnTo>
                  <a:pt x="27992" y="46314"/>
                </a:lnTo>
                <a:lnTo>
                  <a:pt x="46313" y="57511"/>
                </a:lnTo>
                <a:lnTo>
                  <a:pt x="86520" y="0"/>
                </a:lnTo>
                <a:lnTo>
                  <a:pt x="153700" y="62600"/>
                </a:lnTo>
                <a:lnTo>
                  <a:pt x="172022" y="21885"/>
                </a:lnTo>
                <a:lnTo>
                  <a:pt x="202559" y="44278"/>
                </a:lnTo>
                <a:lnTo>
                  <a:pt x="233095" y="27483"/>
                </a:lnTo>
                <a:lnTo>
                  <a:pt x="265159" y="44278"/>
                </a:lnTo>
                <a:lnTo>
                  <a:pt x="304347" y="20358"/>
                </a:lnTo>
                <a:lnTo>
                  <a:pt x="358804" y="45805"/>
                </a:lnTo>
                <a:lnTo>
                  <a:pt x="387814" y="18322"/>
                </a:lnTo>
                <a:lnTo>
                  <a:pt x="430056" y="49877"/>
                </a:lnTo>
                <a:lnTo>
                  <a:pt x="472807" y="16286"/>
                </a:lnTo>
              </a:path>
            </a:pathLst>
          </a:custGeom>
          <a:noFill/>
          <a:ln cap="flat" cmpd="sng" w="9525">
            <a:solidFill>
              <a:srgbClr val="BCBCB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7"/>
          <p:cNvSpPr txBox="1"/>
          <p:nvPr>
            <p:ph type="ctrTitle"/>
          </p:nvPr>
        </p:nvSpPr>
        <p:spPr>
          <a:xfrm>
            <a:off x="589350" y="843375"/>
            <a:ext cx="68838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7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49300" y="1147425"/>
            <a:ext cx="7407000" cy="3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8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552075" y="619500"/>
            <a:ext cx="2910900" cy="3904500"/>
          </a:xfrm>
          <a:prstGeom prst="rect">
            <a:avLst/>
          </a:prstGeom>
          <a:noFill/>
          <a:ln cap="flat" cmpd="sng" w="152400">
            <a:solidFill>
              <a:srgbClr val="37474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896275" y="971750"/>
            <a:ext cx="4353300" cy="16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b="1"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5319800" y="971750"/>
            <a:ext cx="3312300" cy="28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AUTOLAYOUT_9">
    <p:bg>
      <p:bgPr>
        <a:solidFill>
          <a:srgbClr val="2D314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0"/>
          <p:cNvSpPr/>
          <p:nvPr/>
        </p:nvSpPr>
        <p:spPr>
          <a:xfrm>
            <a:off x="1570975" y="1383750"/>
            <a:ext cx="5976000" cy="237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0"/>
          <p:cNvSpPr/>
          <p:nvPr/>
        </p:nvSpPr>
        <p:spPr>
          <a:xfrm>
            <a:off x="1446600" y="1714900"/>
            <a:ext cx="6250800" cy="17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1885050" y="1960550"/>
            <a:ext cx="53739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b="1" sz="3000">
                <a:solidFill>
                  <a:srgbClr val="F2D7EE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b="1" sz="3000">
                <a:solidFill>
                  <a:srgbClr val="F2D7EE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b="1" sz="3000">
                <a:solidFill>
                  <a:srgbClr val="F2D7EE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b="1" sz="3000">
                <a:solidFill>
                  <a:srgbClr val="F2D7EE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b="1" sz="3000">
                <a:solidFill>
                  <a:srgbClr val="F2D7EE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b="1" sz="3000">
                <a:solidFill>
                  <a:srgbClr val="F2D7EE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b="1" sz="3000">
                <a:solidFill>
                  <a:srgbClr val="F2D7EE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b="1" sz="3000">
                <a:solidFill>
                  <a:srgbClr val="F2D7EE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b="1" sz="3000">
                <a:solidFill>
                  <a:srgbClr val="F2D7EE"/>
                </a:solidFill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2710911" y="1322070"/>
            <a:ext cx="37224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08" name="Google Shape;108;p21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2710911" y="1322070"/>
            <a:ext cx="37224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2590768" y="1483682"/>
            <a:ext cx="40872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2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14" name="Google Shape;114;p22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/>
          <p:nvPr/>
        </p:nvSpPr>
        <p:spPr>
          <a:xfrm>
            <a:off x="1489404" y="1410049"/>
            <a:ext cx="6167400" cy="3291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3"/>
          <p:cNvSpPr txBox="1"/>
          <p:nvPr>
            <p:ph type="ctrTitle"/>
          </p:nvPr>
        </p:nvSpPr>
        <p:spPr>
          <a:xfrm>
            <a:off x="1817710" y="155575"/>
            <a:ext cx="55086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21" name="Google Shape;121;p23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AUTOLAYOUT_10"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/>
          <p:nvPr/>
        </p:nvSpPr>
        <p:spPr>
          <a:xfrm>
            <a:off x="0" y="0"/>
            <a:ext cx="3512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AUTOLAYOUT_11"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2705800" y="0"/>
            <a:ext cx="6438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0">
  <p:cSld name="AUTOLAYOUT_12"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6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1">
  <p:cSld name="AUTOLAYOUT_13"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7"/>
          <p:cNvSpPr/>
          <p:nvPr/>
        </p:nvSpPr>
        <p:spPr>
          <a:xfrm>
            <a:off x="0" y="0"/>
            <a:ext cx="3809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7"/>
          <p:cNvSpPr txBox="1"/>
          <p:nvPr>
            <p:ph type="ctrTitle"/>
          </p:nvPr>
        </p:nvSpPr>
        <p:spPr>
          <a:xfrm>
            <a:off x="4269750" y="913500"/>
            <a:ext cx="4202700" cy="331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">
  <p:cSld name="AUTOLAYOUT_14"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8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3">
  <p:cSld name="AUTOLAYOUT_19"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9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5">
  <p:cSld name="AUTOLAYOUT_21"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0"/>
          <p:cNvSpPr/>
          <p:nvPr/>
        </p:nvSpPr>
        <p:spPr>
          <a:xfrm>
            <a:off x="3822525" y="876138"/>
            <a:ext cx="4810200" cy="3476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0"/>
          <p:cNvSpPr/>
          <p:nvPr/>
        </p:nvSpPr>
        <p:spPr>
          <a:xfrm>
            <a:off x="3920175" y="988038"/>
            <a:ext cx="4614900" cy="325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0"/>
          <p:cNvSpPr/>
          <p:nvPr/>
        </p:nvSpPr>
        <p:spPr>
          <a:xfrm rot="10800000">
            <a:off x="3438975" y="876076"/>
            <a:ext cx="481200" cy="4812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0"/>
          <p:cNvSpPr txBox="1"/>
          <p:nvPr>
            <p:ph type="title"/>
          </p:nvPr>
        </p:nvSpPr>
        <p:spPr>
          <a:xfrm>
            <a:off x="511275" y="714476"/>
            <a:ext cx="2533800" cy="22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ctrTitle"/>
          </p:nvPr>
        </p:nvSpPr>
        <p:spPr>
          <a:xfrm>
            <a:off x="1374600" y="2197350"/>
            <a:ext cx="63948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dk1"/>
                </a:solidFill>
              </a:rPr>
              <a:t>Traffic Sign Classification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p31"/>
          <p:cNvSpPr/>
          <p:nvPr/>
        </p:nvSpPr>
        <p:spPr>
          <a:xfrm>
            <a:off x="838800" y="630450"/>
            <a:ext cx="7466400" cy="3882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" name="Google Shape;217;p40"/>
          <p:cNvGraphicFramePr/>
          <p:nvPr/>
        </p:nvGraphicFramePr>
        <p:xfrm>
          <a:off x="225300" y="1123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{EBCDBDB2-12ED-4DC5-9AE0-ADF261BA8959}</a:tableStyleId>
              </a:tblPr>
              <a:tblGrid>
                <a:gridCol w="2371800"/>
                <a:gridCol w="2107200"/>
                <a:gridCol w="2189925"/>
                <a:gridCol w="2024475"/>
              </a:tblGrid>
              <a:tr h="59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Paper Name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Abstract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Methods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Conclusion and Future work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09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1" lang="en" sz="1400" u="none" cap="none" strike="noStrike">
                          <a:solidFill>
                            <a:schemeClr val="dk1"/>
                          </a:solidFill>
                        </a:rPr>
                        <a:t>Indian Traffic Sign Detection and Classification Using Neural Networks</a:t>
                      </a:r>
                      <a:endParaRPr b="1" i="1"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-Arun Nandewal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CSE Department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arunnandewal@gmail.com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Abhishek Tripathi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IT Department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abhishek.tripathi2421@gmail.com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Satyam Chandrra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EEE Department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satyam9871@gmail.com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NITK Surathkal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● This paper presents an automatic Indian Road Traffic Sign Detection and Classification system based on Multiple Neural Networks.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Validated on a standard data set of Indian Traffic Signs.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Proposed methodology works with real time images invariant to rotation, illumination and with partially distorted and occluded images.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The proposed system has 4 stages: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○ Image procurement     and preprocessing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 ○ Color segmentation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   ○  Blob Detection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       using Binarization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       and Otsu  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       Thresholding.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   Classification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       using Multiple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       Neural Networks to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       decide the type of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       sign.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Conclusion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○ when the NN  is trained over a standard database, the recognition of ROI has high accuracy.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Future Work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○ Real time implementation requires more robust system which has reduced proceeding time.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1"/>
          <p:cNvPicPr preferRelativeResize="0"/>
          <p:nvPr/>
        </p:nvPicPr>
        <p:blipFill rotWithShape="1">
          <a:blip r:embed="rId3">
            <a:alphaModFix/>
          </a:blip>
          <a:srcRect b="9369" l="0" r="0" t="9369"/>
          <a:stretch/>
        </p:blipFill>
        <p:spPr>
          <a:xfrm>
            <a:off x="1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1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1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dataset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868500" y="334525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>
                <a:solidFill>
                  <a:schemeClr val="dk1"/>
                </a:solidFill>
              </a:rPr>
              <a:t>General Information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868500" y="1147425"/>
            <a:ext cx="7407000" cy="31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GTSRB - German Traffic Sign Recognition Benchmark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solidFill>
                  <a:schemeClr val="dk1"/>
                </a:solidFill>
              </a:rPr>
              <a:t>German Traffic Sign Recognition Dataset (GTSRB) is an image classification dataset. The images are photos of traffic signs. This benchmark has the following properties: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Single-image, multi-class classification problem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More than 40 classes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More than 50,000 images in total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Large, lifelike database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/>
          <p:nvPr/>
        </p:nvSpPr>
        <p:spPr>
          <a:xfrm>
            <a:off x="1194600" y="1115779"/>
            <a:ext cx="6754800" cy="2912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3"/>
          <p:cNvSpPr txBox="1"/>
          <p:nvPr>
            <p:ph type="title"/>
          </p:nvPr>
        </p:nvSpPr>
        <p:spPr>
          <a:xfrm>
            <a:off x="2257650" y="313991"/>
            <a:ext cx="46287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700"/>
              <a:t>Data Set Values</a:t>
            </a:r>
            <a:endParaRPr sz="2700"/>
          </a:p>
        </p:txBody>
      </p:sp>
      <p:sp>
        <p:nvSpPr>
          <p:cNvPr id="237" name="Google Shape;237;p43"/>
          <p:cNvSpPr txBox="1"/>
          <p:nvPr/>
        </p:nvSpPr>
        <p:spPr>
          <a:xfrm>
            <a:off x="885450" y="4407599"/>
            <a:ext cx="737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the mismatched and missing values are removed</a:t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>
            <p:ph type="title"/>
          </p:nvPr>
        </p:nvSpPr>
        <p:spPr>
          <a:xfrm>
            <a:off x="868500" y="334525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>
                <a:solidFill>
                  <a:schemeClr val="dk1"/>
                </a:solidFill>
              </a:rPr>
              <a:t>Data set analysis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243" name="Google Shape;243;p44"/>
          <p:cNvSpPr txBox="1"/>
          <p:nvPr>
            <p:ph idx="1" type="body"/>
          </p:nvPr>
        </p:nvSpPr>
        <p:spPr>
          <a:xfrm>
            <a:off x="868500" y="1202900"/>
            <a:ext cx="7407000" cy="3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34799 Images distributed over 42 Classes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4" name="Google Shape;24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35813"/>
            <a:ext cx="74676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type="title"/>
          </p:nvPr>
        </p:nvSpPr>
        <p:spPr>
          <a:xfrm>
            <a:off x="510600" y="334525"/>
            <a:ext cx="8122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>
                <a:solidFill>
                  <a:schemeClr val="dk1"/>
                </a:solidFill>
              </a:rPr>
              <a:t>Image Classification and Augmentation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250" name="Google Shape;250;p45"/>
          <p:cNvSpPr txBox="1"/>
          <p:nvPr>
            <p:ph idx="1" type="body"/>
          </p:nvPr>
        </p:nvSpPr>
        <p:spPr>
          <a:xfrm>
            <a:off x="252900" y="997525"/>
            <a:ext cx="86382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Classification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Augmentation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1" name="Google Shape;25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738" y="1569200"/>
            <a:ext cx="32289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4350" y="1550150"/>
            <a:ext cx="327660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5"/>
          <p:cNvPicPr preferRelativeResize="0"/>
          <p:nvPr/>
        </p:nvPicPr>
        <p:blipFill rotWithShape="1">
          <a:blip r:embed="rId5">
            <a:alphaModFix/>
          </a:blip>
          <a:srcRect b="0" l="3820" r="2765" t="0"/>
          <a:stretch/>
        </p:blipFill>
        <p:spPr>
          <a:xfrm>
            <a:off x="349300" y="3494350"/>
            <a:ext cx="8541799" cy="4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6"/>
          <p:cNvPicPr preferRelativeResize="0"/>
          <p:nvPr/>
        </p:nvPicPr>
        <p:blipFill rotWithShape="1">
          <a:blip r:embed="rId3">
            <a:alphaModFix/>
          </a:blip>
          <a:srcRect b="21875" l="0" r="0" t="21875"/>
          <a:stretch/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6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6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model for TSC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>
            <p:ph type="title"/>
          </p:nvPr>
        </p:nvSpPr>
        <p:spPr>
          <a:xfrm>
            <a:off x="868500" y="334525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>
                <a:solidFill>
                  <a:schemeClr val="dk1"/>
                </a:solidFill>
              </a:rPr>
              <a:t>Convolution Neural Network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266" name="Google Shape;266;p47"/>
          <p:cNvSpPr txBox="1"/>
          <p:nvPr>
            <p:ph idx="1" type="body"/>
          </p:nvPr>
        </p:nvSpPr>
        <p:spPr>
          <a:xfrm>
            <a:off x="868500" y="1147425"/>
            <a:ext cx="7407000" cy="31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solidFill>
                  <a:schemeClr val="dk1"/>
                </a:solidFill>
              </a:rPr>
              <a:t>CNN is a machine learning algorithm that can take an input image, assign importance to various aspects or objects in the image, and be able to differentiate one from another.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solidFill>
                  <a:schemeClr val="dk1"/>
                </a:solidFill>
              </a:rPr>
              <a:t>CNN works by extracting the features from the images. Any CNN consists of the following: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The input layer which is a grayscale image.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The output layer which is a binary or multi-class labels.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Hidden Layers consisting of convolution layers, ReLU (rectified </a:t>
            </a:r>
            <a:r>
              <a:rPr lang="en" sz="1400">
                <a:solidFill>
                  <a:schemeClr val="dk1"/>
                </a:solidFill>
              </a:rPr>
              <a:t>linear</a:t>
            </a:r>
            <a:r>
              <a:rPr lang="en" sz="1400">
                <a:solidFill>
                  <a:schemeClr val="dk1"/>
                </a:solidFill>
              </a:rPr>
              <a:t> unit) layers, the pooling layer, and a fully connected Neural Network.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>
            <p:ph type="title"/>
          </p:nvPr>
        </p:nvSpPr>
        <p:spPr>
          <a:xfrm>
            <a:off x="868500" y="334525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>
                <a:solidFill>
                  <a:schemeClr val="dk1"/>
                </a:solidFill>
              </a:rPr>
              <a:t>CNN Model for TSC</a:t>
            </a:r>
            <a:endParaRPr sz="2700">
              <a:solidFill>
                <a:schemeClr val="dk1"/>
              </a:solidFill>
            </a:endParaRPr>
          </a:p>
        </p:txBody>
      </p:sp>
      <p:pic>
        <p:nvPicPr>
          <p:cNvPr id="272" name="Google Shape;27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74" y="1330450"/>
            <a:ext cx="8990451" cy="29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/>
          <p:nvPr>
            <p:ph type="title"/>
          </p:nvPr>
        </p:nvSpPr>
        <p:spPr>
          <a:xfrm>
            <a:off x="2252980" y="427254"/>
            <a:ext cx="4638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700"/>
              <a:t>CNN Model Info</a:t>
            </a:r>
            <a:endParaRPr sz="2700"/>
          </a:p>
        </p:txBody>
      </p:sp>
      <p:sp>
        <p:nvSpPr>
          <p:cNvPr id="278" name="Google Shape;278;p49"/>
          <p:cNvSpPr txBox="1"/>
          <p:nvPr/>
        </p:nvSpPr>
        <p:spPr>
          <a:xfrm>
            <a:off x="370490" y="849164"/>
            <a:ext cx="8560500" cy="3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Sequential Model</a:t>
            </a:r>
            <a:endParaRPr sz="700"/>
          </a:p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1st conv2d layer - 60 filters with 5x5 filter</a:t>
            </a:r>
            <a:endParaRPr sz="700"/>
          </a:p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2nd conv2d layer- 60 filters with 5x5 filter </a:t>
            </a:r>
            <a:endParaRPr sz="700"/>
          </a:p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3rd conv2d  layer- 30 filters  with 3x3 filter</a:t>
            </a:r>
            <a:endParaRPr sz="700"/>
          </a:p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4th conv2d layer- 30 filters with 3x3 filter</a:t>
            </a:r>
            <a:endParaRPr sz="700"/>
          </a:p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Maxpooling with 2x2 filter</a:t>
            </a:r>
            <a:endParaRPr sz="700"/>
          </a:p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Dropout of 0.5</a:t>
            </a:r>
            <a:endParaRPr sz="700"/>
          </a:p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Flatten</a:t>
            </a:r>
            <a:endParaRPr sz="700"/>
          </a:p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Dense layer with 500 nodes</a:t>
            </a:r>
            <a:endParaRPr sz="700"/>
          </a:p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Dropout  of 0.5</a:t>
            </a:r>
            <a:endParaRPr sz="700"/>
          </a:p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Dense layer of 42 nodes with  SoftMax activation.  </a:t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 rotWithShape="1">
          <a:blip r:embed="rId3">
            <a:alphaModFix amt="60000"/>
          </a:blip>
          <a:srcRect b="0" l="24724" r="24724" t="0"/>
          <a:stretch/>
        </p:blipFill>
        <p:spPr>
          <a:xfrm>
            <a:off x="0" y="0"/>
            <a:ext cx="35125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307825"/>
            <a:ext cx="2631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About the team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u="none" cap="none" strike="noStrike"/>
              <a:t>Guide</a:t>
            </a:r>
            <a:endParaRPr b="0" i="0" u="none" cap="none" strike="noStrike"/>
          </a:p>
          <a:p>
            <a:pPr indent="-254000" lvl="0" marL="850900" marR="863600" rtl="0" algn="l"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b="0" i="0" lang="en" u="none" cap="none" strike="noStrike"/>
              <a:t>Mr. Ramesh Shettigar  Assistant Professor Grade II</a:t>
            </a:r>
            <a:endParaRPr b="0" i="0" u="none" cap="none" strike="noStrike"/>
          </a:p>
          <a:p>
            <a:pPr indent="0" lvl="0" marL="1270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0" i="0" lang="en" u="none" cap="none" strike="noStrike"/>
              <a:t>Members</a:t>
            </a:r>
            <a:endParaRPr b="0" i="0" u="none" cap="none" strike="noStrike"/>
          </a:p>
          <a:p>
            <a:pPr indent="-254000" lvl="0" marL="850900" marR="203200" rtl="0" algn="l"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b="0" i="0" lang="en" u="none" cap="none" strike="noStrike"/>
              <a:t>Ankith Bhandary - 4NM17CS020</a:t>
            </a:r>
            <a:endParaRPr/>
          </a:p>
          <a:p>
            <a:pPr indent="-254000" lvl="0" marL="850900" marR="203200" rtl="0" algn="l"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b="0" i="0" lang="en" u="none" cap="none" strike="noStrike"/>
              <a:t>Dhruv Shetty - 4NM17CS057</a:t>
            </a:r>
            <a:endParaRPr/>
          </a:p>
          <a:p>
            <a:pPr indent="-254000" lvl="0" marL="850900" marR="203200" rtl="0" algn="l"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b="0" i="0" lang="en" u="none" cap="none" strike="noStrike"/>
              <a:t>Kishan - 4NM17CS090</a:t>
            </a:r>
            <a:endParaRPr/>
          </a:p>
          <a:p>
            <a:pPr indent="-254000" lvl="0" marL="850900" marR="203200" rtl="0" algn="l">
              <a:spcBef>
                <a:spcPts val="1600"/>
              </a:spcBef>
              <a:spcAft>
                <a:spcPts val="1600"/>
              </a:spcAft>
              <a:buSzPts val="1800"/>
              <a:buChar char="•"/>
            </a:pPr>
            <a:r>
              <a:rPr b="0" i="0" lang="en" u="none" cap="none" strike="noStrike"/>
              <a:t>Manukashyap U V - 4NM17CS101</a:t>
            </a:r>
            <a:endParaRPr b="0" i="0" u="none" cap="none" strike="noStrik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0"/>
          <p:cNvSpPr txBox="1"/>
          <p:nvPr>
            <p:ph type="title"/>
          </p:nvPr>
        </p:nvSpPr>
        <p:spPr>
          <a:xfrm>
            <a:off x="295603" y="186953"/>
            <a:ext cx="846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700">
                <a:latin typeface="Arial"/>
                <a:ea typeface="Arial"/>
                <a:cs typeface="Arial"/>
                <a:sym typeface="Arial"/>
              </a:rPr>
              <a:t>Convolution operation on a MxNx3 image matrix with a 3x3x3 Kernel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063" y="1017950"/>
            <a:ext cx="6677874" cy="374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/>
          <p:nvPr/>
        </p:nvSpPr>
        <p:spPr>
          <a:xfrm>
            <a:off x="548562" y="1299129"/>
            <a:ext cx="4728900" cy="30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-508000" lvl="0" marL="508000" marR="1066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accurate model  </a:t>
            </a:r>
            <a:endParaRPr sz="700"/>
          </a:p>
          <a:p>
            <a:pPr indent="-292100" lvl="2" marL="292100" marR="1066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Batch Size = 500  </a:t>
            </a:r>
            <a:endParaRPr sz="700"/>
          </a:p>
          <a:p>
            <a:pPr indent="-292100" lvl="2" marL="292100" marR="1066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Steps per epoch = 400  </a:t>
            </a:r>
            <a:endParaRPr sz="700"/>
          </a:p>
          <a:p>
            <a:pPr indent="-292100" lvl="2" marL="292100" marR="1066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Epochs = 50</a:t>
            </a:r>
            <a:endParaRPr sz="700"/>
          </a:p>
          <a:p>
            <a:pPr indent="-292100" lvl="2" marL="292100" marR="1066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Accuracy = 99%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51"/>
          <p:cNvSpPr txBox="1"/>
          <p:nvPr>
            <p:ph type="title"/>
          </p:nvPr>
        </p:nvSpPr>
        <p:spPr>
          <a:xfrm>
            <a:off x="2912969" y="704515"/>
            <a:ext cx="3318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700"/>
              <a:t>Training the model</a:t>
            </a:r>
            <a:endParaRPr sz="2700"/>
          </a:p>
        </p:txBody>
      </p:sp>
      <p:sp>
        <p:nvSpPr>
          <p:cNvPr id="291" name="Google Shape;291;p51"/>
          <p:cNvSpPr txBox="1"/>
          <p:nvPr/>
        </p:nvSpPr>
        <p:spPr>
          <a:xfrm>
            <a:off x="4572000" y="1299129"/>
            <a:ext cx="4516800" cy="23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 Used</a:t>
            </a:r>
            <a:endParaRPr sz="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CPU = 2 Core of Intel Xeon </a:t>
            </a:r>
            <a:endParaRPr sz="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GPU = Tesla P100 16GB VRAM  </a:t>
            </a:r>
            <a:endParaRPr sz="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RAM = 13GB</a:t>
            </a:r>
            <a:endParaRPr sz="7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SSD = 10GB</a:t>
            </a:r>
            <a:endParaRPr sz="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type="title"/>
          </p:nvPr>
        </p:nvSpPr>
        <p:spPr>
          <a:xfrm>
            <a:off x="405085" y="116394"/>
            <a:ext cx="8334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700"/>
              <a:t>Accuracy Variation of Model Instances</a:t>
            </a:r>
            <a:endParaRPr sz="2700"/>
          </a:p>
        </p:txBody>
      </p:sp>
      <p:pic>
        <p:nvPicPr>
          <p:cNvPr id="297" name="Google Shape;297;p5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275" y="690950"/>
            <a:ext cx="6945450" cy="42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/>
          <p:nvPr/>
        </p:nvSpPr>
        <p:spPr>
          <a:xfrm>
            <a:off x="4571988" y="1012163"/>
            <a:ext cx="3773700" cy="2678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3"/>
          <p:cNvSpPr/>
          <p:nvPr/>
        </p:nvSpPr>
        <p:spPr>
          <a:xfrm>
            <a:off x="440452" y="832125"/>
            <a:ext cx="4067400" cy="3038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3"/>
          <p:cNvSpPr txBox="1"/>
          <p:nvPr>
            <p:ph type="title"/>
          </p:nvPr>
        </p:nvSpPr>
        <p:spPr>
          <a:xfrm>
            <a:off x="2222738" y="299022"/>
            <a:ext cx="4698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700"/>
              <a:t>Loss and Accuracy Graph</a:t>
            </a:r>
            <a:endParaRPr sz="2700"/>
          </a:p>
        </p:txBody>
      </p:sp>
      <p:sp>
        <p:nvSpPr>
          <p:cNvPr id="305" name="Google Shape;305;p53"/>
          <p:cNvSpPr txBox="1"/>
          <p:nvPr/>
        </p:nvSpPr>
        <p:spPr>
          <a:xfrm>
            <a:off x="174500" y="3870623"/>
            <a:ext cx="89235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validation curve is above the training curve in accuracy variation graph, signifying that the model considered is not overfitting.</a:t>
            </a:r>
            <a:endParaRPr sz="700"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variation graph helps show the decline in bad predictions as the epoch count increases, further solidifying the parameters used in model 5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01" y="152400"/>
            <a:ext cx="7794574" cy="507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4"/>
          <p:cNvSpPr txBox="1"/>
          <p:nvPr>
            <p:ph type="title"/>
          </p:nvPr>
        </p:nvSpPr>
        <p:spPr>
          <a:xfrm>
            <a:off x="309561" y="231495"/>
            <a:ext cx="3722400" cy="6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</a:t>
            </a:r>
            <a:endParaRPr/>
          </a:p>
        </p:txBody>
      </p:sp>
      <p:pic>
        <p:nvPicPr>
          <p:cNvPr id="312" name="Google Shape;31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975" y="996200"/>
            <a:ext cx="3722400" cy="37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4"/>
          <p:cNvSpPr txBox="1"/>
          <p:nvPr/>
        </p:nvSpPr>
        <p:spPr>
          <a:xfrm>
            <a:off x="4645400" y="924200"/>
            <a:ext cx="4330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highlight>
                  <a:schemeClr val="lt1"/>
                </a:highlight>
              </a:rPr>
              <a:t>Model has achieved theoretical accuracy.</a:t>
            </a:r>
            <a:endParaRPr sz="2100">
              <a:highlight>
                <a:schemeClr val="lt1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highlight>
                  <a:schemeClr val="lt1"/>
                </a:highlight>
              </a:rPr>
              <a:t>The model was successfully serialized for future use.</a:t>
            </a:r>
            <a:endParaRPr sz="2100">
              <a:highlight>
                <a:schemeClr val="lt1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highlight>
                  <a:schemeClr val="lt1"/>
                </a:highlight>
              </a:rPr>
              <a:t>The practical use of the model yielded desirable results usable in real life scenario with minor modifications.</a:t>
            </a:r>
            <a:endParaRPr sz="21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5"/>
          <p:cNvPicPr preferRelativeResize="0"/>
          <p:nvPr/>
        </p:nvPicPr>
        <p:blipFill rotWithShape="1">
          <a:blip r:embed="rId3">
            <a:alphaModFix/>
          </a:blip>
          <a:srcRect b="6589" l="0" r="0" t="6589"/>
          <a:stretch/>
        </p:blipFill>
        <p:spPr>
          <a:xfrm>
            <a:off x="3970125" y="1031263"/>
            <a:ext cx="4528450" cy="31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5"/>
          <p:cNvSpPr txBox="1"/>
          <p:nvPr>
            <p:ph type="title"/>
          </p:nvPr>
        </p:nvSpPr>
        <p:spPr>
          <a:xfrm>
            <a:off x="325050" y="410375"/>
            <a:ext cx="3030600" cy="8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Practical Implementation</a:t>
            </a:r>
            <a:endParaRPr sz="2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948" y="152400"/>
            <a:ext cx="673210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6"/>
          <p:cNvSpPr txBox="1"/>
          <p:nvPr/>
        </p:nvSpPr>
        <p:spPr>
          <a:xfrm>
            <a:off x="3198300" y="4743300"/>
            <a:ext cx="26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Welcome Page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 txBox="1"/>
          <p:nvPr>
            <p:ph type="title"/>
          </p:nvPr>
        </p:nvSpPr>
        <p:spPr>
          <a:xfrm>
            <a:off x="1723500" y="445025"/>
            <a:ext cx="56970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Real Time Detection With </a:t>
            </a:r>
            <a:r>
              <a:rPr lang="en" sz="2720"/>
              <a:t>Logging</a:t>
            </a:r>
            <a:endParaRPr sz="2720"/>
          </a:p>
        </p:txBody>
      </p:sp>
      <p:pic>
        <p:nvPicPr>
          <p:cNvPr id="331" name="Google Shape;3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0525"/>
            <a:ext cx="4609730" cy="38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530" y="1190525"/>
            <a:ext cx="3684447" cy="380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700" y="76200"/>
            <a:ext cx="5912433" cy="49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8"/>
          <p:cNvSpPr txBox="1"/>
          <p:nvPr>
            <p:ph type="title"/>
          </p:nvPr>
        </p:nvSpPr>
        <p:spPr>
          <a:xfrm>
            <a:off x="5031925" y="743800"/>
            <a:ext cx="3336000" cy="3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440">
                <a:solidFill>
                  <a:srgbClr val="000000"/>
                </a:solidFill>
              </a:rPr>
              <a:t>Thank You</a:t>
            </a:r>
            <a:endParaRPr b="1" sz="4440">
              <a:solidFill>
                <a:srgbClr val="000000"/>
              </a:solidFill>
            </a:endParaRPr>
          </a:p>
        </p:txBody>
      </p:sp>
      <p:pic>
        <p:nvPicPr>
          <p:cNvPr id="339" name="Google Shape;33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06926" y="1185025"/>
            <a:ext cx="862499" cy="86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5140" r="5140" t="0"/>
          <a:stretch/>
        </p:blipFill>
        <p:spPr>
          <a:xfrm>
            <a:off x="2705775" y="-9"/>
            <a:ext cx="6438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>
            <p:ph type="title"/>
          </p:nvPr>
        </p:nvSpPr>
        <p:spPr>
          <a:xfrm>
            <a:off x="260375" y="268300"/>
            <a:ext cx="40680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/>
              <a:t>Problem Statement</a:t>
            </a:r>
            <a:endParaRPr b="1" sz="2700"/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31450" y="1074450"/>
            <a:ext cx="32664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Creation of an automatic, fast and lightweight system that is capable of real time detection, classification and interpretation of the traffic signs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 b="0" l="22672" r="22667" t="0"/>
          <a:stretch/>
        </p:blipFill>
        <p:spPr>
          <a:xfrm>
            <a:off x="5442850" y="308100"/>
            <a:ext cx="3402000" cy="452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Objectives</a:t>
            </a:r>
            <a:endParaRPr b="1"/>
          </a:p>
        </p:txBody>
      </p:sp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Train a deep learning model on an industry standard database of traffic signs.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Refine the model to detect traffic signs with large intra-category appearance variation.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en"/>
              <a:t>Provide real time detection, classification and interpretation of the traffic signs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5"/>
          <p:cNvPicPr preferRelativeResize="0"/>
          <p:nvPr/>
        </p:nvPicPr>
        <p:blipFill rotWithShape="1">
          <a:blip r:embed="rId3">
            <a:alphaModFix/>
          </a:blip>
          <a:srcRect b="0" l="19745" r="19739" t="0"/>
          <a:stretch/>
        </p:blipFill>
        <p:spPr>
          <a:xfrm>
            <a:off x="0" y="24"/>
            <a:ext cx="3808977" cy="51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 txBox="1"/>
          <p:nvPr>
            <p:ph type="ctrTitle"/>
          </p:nvPr>
        </p:nvSpPr>
        <p:spPr>
          <a:xfrm>
            <a:off x="4269750" y="913500"/>
            <a:ext cx="4202700" cy="33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Literature Survey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Google Shape;197;p36"/>
          <p:cNvGraphicFramePr/>
          <p:nvPr/>
        </p:nvGraphicFramePr>
        <p:xfrm>
          <a:off x="225300" y="1566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{EBCDBDB2-12ED-4DC5-9AE0-ADF261BA8959}</a:tableStyleId>
              </a:tblPr>
              <a:tblGrid>
                <a:gridCol w="2173350"/>
                <a:gridCol w="2173350"/>
                <a:gridCol w="2173350"/>
                <a:gridCol w="2173350"/>
              </a:tblGrid>
              <a:tr h="44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Paper Name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Abstract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Methods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Conclusion and Future work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220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1" lang="en" sz="1400" u="none" cap="none" strike="noStrike">
                          <a:solidFill>
                            <a:schemeClr val="dk1"/>
                          </a:solidFill>
                        </a:rPr>
                        <a:t>Towards Reliable Traffic Sign Recognition</a:t>
                      </a:r>
                      <a:endParaRPr b="1" i="1"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-Benjamin H ̈oferlin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Intelligent Systems Group Universit ̈ at Stuttgart Stuttgart, Germany benjamin.höferlin@vis.uni-stuttgart.de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-Klaus Zimmermann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European Technology Center (EuTEC) Sony Deutschland GmbH Stuttgart, Germany klaus.zimmermann@sony.de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System architecture for reliable detection of circular traffic signs.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First research into computer aided traffic sign detection in the 80s.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Usage of color segmentation, color thresholding and Bayesian classification of color in old research.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Hough transform and its derivatives.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Detection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○ Two fold detection stage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○ Shape based detection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○ Content based detection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Refinement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○ Contracting Curve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Density Algorithm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Classification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 ○ Two Multi-Layered Perceptrons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Conclusion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○ 30 minute long test yielded 96.4% correct detections.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Future Work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○ Detection of non circular signs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○ Better methods for classification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Google Shape;202;p37"/>
          <p:cNvGraphicFramePr/>
          <p:nvPr/>
        </p:nvGraphicFramePr>
        <p:xfrm>
          <a:off x="219350" y="419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{EBCDBDB2-12ED-4DC5-9AE0-ADF261BA8959}</a:tableStyleId>
              </a:tblPr>
              <a:tblGrid>
                <a:gridCol w="2176325"/>
                <a:gridCol w="2176325"/>
                <a:gridCol w="2176325"/>
                <a:gridCol w="2176325"/>
              </a:tblGrid>
              <a:tr h="57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Paper Name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Abstract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Methods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Conclusion and Future work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2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1" lang="en" sz="1400" u="none" cap="none" strike="noStrike">
                          <a:solidFill>
                            <a:schemeClr val="dk1"/>
                          </a:solidFill>
                        </a:rPr>
                        <a:t>Detection And Recognition of Indian Traffic Signs</a:t>
                      </a:r>
                      <a:endParaRPr b="1" i="1"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- Pritika Priya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Dhara Modha, Mansi Agrawal Department Of Information Technology,Bharati Vidyapeeth College Of Engineering For Women, Pune-43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● An automatic system which would detect, recognize and interpret the meaning of the traffic signs for the driver.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Use of several image processing techniques to enhance the efficiency and speed of the system.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Disburden the drivers and reduce road accidents for a better and safe driving, thus implementing the concept of intelligent vehicle.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Detection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 ○ Image blurring algorithm  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 ○ Color filtering Blob detection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Classification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 ○ Based on shapes:     circle, rectangle and triangle.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Recognition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○ Use of pattern matching algorithms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to compare extracted ROI with standard templates.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○ If pattern is found, sound notification is given to the driver otherwise the image is discarded.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Conclusion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○ Describes the system that is strictly used to differentiate Indian Traffic Signs that is subdivided in three classes according to the shapes.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Future Work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○ Improve the robustness of the system.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○ Make the system work for highly tilted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signs.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" name="Google Shape;207;p38"/>
          <p:cNvGraphicFramePr/>
          <p:nvPr/>
        </p:nvGraphicFramePr>
        <p:xfrm>
          <a:off x="225300" y="105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{EBCDBDB2-12ED-4DC5-9AE0-ADF261BA8959}</a:tableStyleId>
              </a:tblPr>
              <a:tblGrid>
                <a:gridCol w="2173350"/>
                <a:gridCol w="2173350"/>
                <a:gridCol w="2173350"/>
                <a:gridCol w="2173350"/>
              </a:tblGrid>
              <a:tr h="481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Paper Name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Abstract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Methods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Future work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1" lang="en" sz="1400" u="none" cap="none" strike="noStrike">
                          <a:solidFill>
                            <a:schemeClr val="dk1"/>
                          </a:solidFill>
                        </a:rPr>
                        <a:t>Deep Learning for Large-Scale Traffic-Sign Detection and Recognition</a:t>
                      </a:r>
                      <a:endParaRPr b="1" i="1"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-Domen Tabernik and Danijel Skoˇcaj Faculty Computer and Information Science, University of Ljubljana Veˇcna pot 113,1000 Ljubljana {domen.tabernik,danijel.skocaj}@fri.uni-lj. si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Use of Mask R-CNN for Traffic sign detection and recognition.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Using deep learning method for detection of traffic signs with large intra-category appearance variation.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This approach is used for detection of 200 traffic-sign categories.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Detection and Recognition using Mask R-CNN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○ Online hard-example mining (OEHM)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○ Distribution of selected training sample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○ Sample weighting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○ Adjusting region pass-through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during detection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Data augmentation technique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○ This technique is used to generate several instances of traffic-signs and hence provide diverse data for the deep learning model.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Conclusion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○ Average precision of 97.5% achieved in correct detections with an error rate of just 2%-3%.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Future Work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○ Improving the system to achieve ideal performance.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Google Shape;212;p39"/>
          <p:cNvGraphicFramePr/>
          <p:nvPr/>
        </p:nvGraphicFramePr>
        <p:xfrm>
          <a:off x="225300" y="71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{EBCDBDB2-12ED-4DC5-9AE0-ADF261BA8959}</a:tableStyleId>
              </a:tblPr>
              <a:tblGrid>
                <a:gridCol w="2272600"/>
                <a:gridCol w="2074100"/>
                <a:gridCol w="2173350"/>
                <a:gridCol w="2173350"/>
              </a:tblGrid>
              <a:tr h="649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Paper Name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Abstract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Methods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Conclusion and Future work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50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1" lang="en" sz="1400" u="none" cap="none" strike="noStrike">
                          <a:solidFill>
                            <a:schemeClr val="dk1"/>
                          </a:solidFill>
                        </a:rPr>
                        <a:t>Traffic Sign Classification Using Deep Inception Based Convolutional Networks</a:t>
                      </a:r>
                      <a:endParaRPr b="1" i="1"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-Mrinal Haloi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IIT Guwahati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mrinal.haloi11@gmail.com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● Use of spatial transformer layers and a modified version of inception module specifically designed for capturing local and global features together.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Classify precisely intraclass samples even under deformations.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This approach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addresses the concern of exploding parameters and augmentations.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Transformation invariant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 ○ Localisation network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 ○ Grid generator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 ○ Sampling unit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 Proposed Pipeline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 ○ A modified version of           GoogLeNet Inception module is used  for classification task.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● GTSRB data set is used for training and testing. 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Conclusion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○ Achieves the state-of-the-art performance of 99.81% on GTSRB dataset.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● Future Work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 ○ Improving the system to achieve ideal performance.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